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256" r:id="rId4"/>
    <p:sldId id="259" r:id="rId5"/>
    <p:sldId id="260" r:id="rId6"/>
    <p:sldId id="263" r:id="rId7"/>
    <p:sldId id="264" r:id="rId8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381D"/>
    <a:srgbClr val="F8DFD8"/>
    <a:srgbClr val="339966"/>
    <a:srgbClr val="853019"/>
    <a:srgbClr val="339933"/>
    <a:srgbClr val="993300"/>
    <a:srgbClr val="2F7FA7"/>
    <a:srgbClr val="EEB7A8"/>
    <a:srgbClr val="55C755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6" autoAdjust="0"/>
  </p:normalViewPr>
  <p:slideViewPr>
    <p:cSldViewPr>
      <p:cViewPr>
        <p:scale>
          <a:sx n="90" d="100"/>
          <a:sy n="90" d="100"/>
        </p:scale>
        <p:origin x="-1494" y="6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65A9A-C76F-4A4B-97E9-225EDFEDE0A7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E9D2E-F459-47D0-BB66-25A0A25DC4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626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E9D2E-F459-47D0-BB66-25A0A25DC43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45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02B3-F3C5-45C7-B777-5F9748DA018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84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302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744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397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2014-08-15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0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2014-08-15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7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2014-08-15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10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2014-08-15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71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2014-08-15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68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2014-08-15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72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2014-08-15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44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2014-08-15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664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2014-08-15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89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2014-08-15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27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2014-08-15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4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443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65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67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069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200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435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800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EF02-B8BD-42B7-BBFA-59ECEF7CC238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CA821-EED2-4646-B066-0DCE46D0305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395536"/>
            <a:ext cx="6858000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6858000" cy="539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12" y="35496"/>
            <a:ext cx="5448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43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2014-08-15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395536"/>
            <a:ext cx="6858000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6858000" cy="539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12" y="35496"/>
            <a:ext cx="5448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64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microsoft.com/office/2007/relationships/hdphoto" Target="../media/hdphoto5.wdp"/><Relationship Id="rId12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>
            <a:off x="823912" y="1169516"/>
            <a:ext cx="5210175" cy="738188"/>
          </a:xfrm>
          <a:custGeom>
            <a:avLst/>
            <a:gdLst>
              <a:gd name="connsiteX0" fmla="*/ 0 w 4572000"/>
              <a:gd name="connsiteY0" fmla="*/ 0 h 646331"/>
              <a:gd name="connsiteX1" fmla="*/ 4572000 w 4572000"/>
              <a:gd name="connsiteY1" fmla="*/ 0 h 646331"/>
              <a:gd name="connsiteX2" fmla="*/ 4572000 w 4572000"/>
              <a:gd name="connsiteY2" fmla="*/ 646331 h 646331"/>
              <a:gd name="connsiteX3" fmla="*/ 0 w 4572000"/>
              <a:gd name="connsiteY3" fmla="*/ 646331 h 646331"/>
              <a:gd name="connsiteX4" fmla="*/ 0 w 457200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46331">
                <a:moveTo>
                  <a:pt x="0" y="0"/>
                </a:moveTo>
                <a:lnTo>
                  <a:pt x="4572000" y="0"/>
                </a:lnTo>
                <a:lnTo>
                  <a:pt x="4572000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prstClr val="black"/>
                </a:solidFill>
              </a:rPr>
              <a:t>세상 모든 자연과 통하다</a:t>
            </a:r>
            <a:endParaRPr lang="en-US" altLang="ko-KR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ko-KR" sz="2800" b="1" dirty="0">
                <a:solidFill>
                  <a:srgbClr val="FF0000"/>
                </a:solidFill>
              </a:rPr>
              <a:t>GLOBAL ECO THE SAEM</a:t>
            </a:r>
            <a:endParaRPr lang="en-US" altLang="ko-KR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3" y="3923928"/>
            <a:ext cx="1434753" cy="139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32656" y="7164288"/>
            <a:ext cx="6264696" cy="1008112"/>
          </a:xfrm>
          <a:prstGeom prst="rect">
            <a:avLst/>
          </a:prstGeom>
          <a:noFill/>
          <a:ln w="28575" algn="ctr">
            <a:solidFill>
              <a:srgbClr val="853019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altLang="ko-KR" sz="2400" b="1" dirty="0" smtClean="0">
                <a:ln w="50800"/>
                <a:solidFill>
                  <a:srgbClr val="853019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New See &amp; Saw A.C Control</a:t>
            </a:r>
            <a:endParaRPr lang="en-US" altLang="ko-KR" sz="2400" b="1" dirty="0">
              <a:ln w="50800"/>
              <a:solidFill>
                <a:srgbClr val="853019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37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Profile of See &amp; Saw A.C Control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994948" y="755576"/>
            <a:ext cx="4810316" cy="342945"/>
          </a:xfrm>
          <a:prstGeom prst="roundRect">
            <a:avLst/>
          </a:prstGeom>
          <a:solidFill>
            <a:srgbClr val="8530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See &amp; Saw A.C Control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209" y="8791395"/>
            <a:ext cx="1298088" cy="2389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Deep Cleansing Foam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044609"/>
              </p:ext>
            </p:extLst>
          </p:nvPr>
        </p:nvGraphicFramePr>
        <p:xfrm>
          <a:off x="131478" y="1619673"/>
          <a:ext cx="2952327" cy="3103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6993"/>
                <a:gridCol w="584806"/>
                <a:gridCol w="572456"/>
                <a:gridCol w="648072"/>
              </a:tblGrid>
              <a:tr h="2012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Product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EB7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Price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EB7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Volume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EB7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EB7A8"/>
                    </a:solidFill>
                  </a:tcPr>
                </a:tc>
              </a:tr>
              <a:tr h="3136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Cleansing Foam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9,000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120ml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Renewal 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36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Toner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9,000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140ml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36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Emulsion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9,000</a:t>
                      </a:r>
                      <a:endParaRPr lang="ko-KR" altLang="en-US" sz="9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140ml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36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Cream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12,000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50ml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36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Treatment Serum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11,000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35ml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36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Spot Clear Gel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8,000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20ml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36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BB Cream 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12,000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50ml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Drop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36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Mild Sun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12,000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50ml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36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Relaxing</a:t>
                      </a:r>
                      <a:r>
                        <a:rPr lang="en-US" altLang="ko-KR" sz="900" baseline="0" dirty="0" smtClean="0">
                          <a:latin typeface="Arial" pitchFamily="34" charset="0"/>
                          <a:cs typeface="Arial" pitchFamily="34" charset="0"/>
                        </a:rPr>
                        <a:t> Mask Sheet 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2,000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20ml 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오른쪽 화살표 2"/>
          <p:cNvSpPr/>
          <p:nvPr/>
        </p:nvSpPr>
        <p:spPr>
          <a:xfrm>
            <a:off x="3169402" y="1979712"/>
            <a:ext cx="462658" cy="1545114"/>
          </a:xfrm>
          <a:prstGeom prst="rightArrow">
            <a:avLst>
              <a:gd name="adj1" fmla="val 50000"/>
              <a:gd name="adj2" fmla="val 61491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70648"/>
              </p:ext>
            </p:extLst>
          </p:nvPr>
        </p:nvGraphicFramePr>
        <p:xfrm>
          <a:off x="3731877" y="1619672"/>
          <a:ext cx="2970406" cy="26642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219"/>
                <a:gridCol w="1155596"/>
                <a:gridCol w="689468"/>
                <a:gridCol w="564123"/>
              </a:tblGrid>
              <a:tr h="2885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Step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EEB7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Product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EEB7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Price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EEB7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Volume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EEB7A8"/>
                    </a:solidFill>
                  </a:tcPr>
                </a:tc>
              </a:tr>
              <a:tr h="3959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Step</a:t>
                      </a:r>
                      <a:r>
                        <a:rPr lang="en-US" altLang="ko-KR" sz="900" baseline="0" dirty="0" smtClean="0"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Deep Cleansing Foam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10,000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120ml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95955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Step 2</a:t>
                      </a:r>
                    </a:p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Toner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10,000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160ml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9595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Emulsion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10,000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160ml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9595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Cream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13,000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altLang="ko-KR" sz="900" smtClean="0">
                          <a:latin typeface="Arial" pitchFamily="34" charset="0"/>
                          <a:cs typeface="Arial" pitchFamily="34" charset="0"/>
                        </a:rPr>
                        <a:t>0ml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9595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Step 3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Dark Solution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12,000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30ml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9595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Red Solution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10,000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5ml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461" y="1287656"/>
            <a:ext cx="2520280" cy="27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100" b="1" u="sng" dirty="0" smtClean="0">
                <a:latin typeface="Arial" pitchFamily="34" charset="0"/>
                <a:cs typeface="Arial" pitchFamily="34" charset="0"/>
              </a:rPr>
              <a:t>BEFORE </a:t>
            </a:r>
            <a:endParaRPr lang="ko-KR" altLang="en-US" sz="11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6640" y="1301652"/>
            <a:ext cx="2520280" cy="27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100" b="1" u="sng" dirty="0" smtClean="0">
                <a:latin typeface="Arial" pitchFamily="34" charset="0"/>
                <a:cs typeface="Arial" pitchFamily="34" charset="0"/>
              </a:rPr>
              <a:t>AFTER</a:t>
            </a:r>
            <a:endParaRPr lang="ko-KR" altLang="en-US" sz="11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7049" y="2613769"/>
            <a:ext cx="720080" cy="26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2F7FA7"/>
                </a:solidFill>
                <a:latin typeface="Arial" pitchFamily="34" charset="0"/>
                <a:cs typeface="Arial" pitchFamily="34" charset="0"/>
              </a:rPr>
              <a:t>Renewal</a:t>
            </a:r>
            <a:endParaRPr lang="ko-KR" altLang="en-US" sz="1000" b="1" dirty="0" smtClean="0">
              <a:solidFill>
                <a:srgbClr val="2F7FA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2" t="23518" r="38437" b="28518"/>
          <a:stretch/>
        </p:blipFill>
        <p:spPr bwMode="auto">
          <a:xfrm flipH="1">
            <a:off x="4849288" y="6370472"/>
            <a:ext cx="1363229" cy="243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t="23518" r="87544" b="28518"/>
          <a:stretch/>
        </p:blipFill>
        <p:spPr bwMode="auto">
          <a:xfrm>
            <a:off x="634925" y="6928630"/>
            <a:ext cx="816656" cy="192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24560" r="52176" b="27476"/>
          <a:stretch/>
        </p:blipFill>
        <p:spPr bwMode="auto">
          <a:xfrm>
            <a:off x="2086038" y="7065052"/>
            <a:ext cx="2305685" cy="178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1750" y="6434221"/>
            <a:ext cx="1137050" cy="442035"/>
          </a:xfrm>
          <a:prstGeom prst="rect">
            <a:avLst/>
          </a:prstGeom>
          <a:noFill/>
          <a:ln>
            <a:solidFill>
              <a:srgbClr val="853019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Step 1</a:t>
            </a:r>
          </a:p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Deep Cleansing</a:t>
            </a:r>
            <a:endParaRPr lang="ko-KR" altLang="en-US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01899" y="6384453"/>
            <a:ext cx="1935005" cy="544177"/>
          </a:xfrm>
          <a:prstGeom prst="rect">
            <a:avLst/>
          </a:prstGeom>
          <a:noFill/>
          <a:ln>
            <a:solidFill>
              <a:srgbClr val="853019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Step 2</a:t>
            </a:r>
          </a:p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Acne-prone &amp; Sensitive </a:t>
            </a:r>
          </a:p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 Skin Care</a:t>
            </a:r>
            <a:endParaRPr lang="ko-KR" altLang="en-US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81128" y="6370472"/>
            <a:ext cx="2232248" cy="477674"/>
          </a:xfrm>
          <a:prstGeom prst="rect">
            <a:avLst/>
          </a:prstGeom>
          <a:noFill/>
          <a:ln>
            <a:solidFill>
              <a:srgbClr val="853019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Step 3</a:t>
            </a:r>
          </a:p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Concentrated Troubled Spot Care</a:t>
            </a:r>
            <a:endParaRPr lang="ko-KR" altLang="en-US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60114" y="8791962"/>
            <a:ext cx="728270" cy="2389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Toner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97064" y="8807286"/>
            <a:ext cx="728270" cy="22357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Emulsion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32060" y="8791395"/>
            <a:ext cx="728270" cy="22357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Cream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02632" y="8717526"/>
            <a:ext cx="728270" cy="38977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Red Solution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43327" y="8710996"/>
            <a:ext cx="728270" cy="38977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Dark Solution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79031" y="4851513"/>
            <a:ext cx="6428907" cy="1368152"/>
          </a:xfrm>
          <a:prstGeom prst="roundRect">
            <a:avLst/>
          </a:prstGeom>
          <a:solidFill>
            <a:srgbClr val="F8DFD8"/>
          </a:solidFill>
        </p:spPr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209" y="4932040"/>
            <a:ext cx="6249618" cy="268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5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Anti-trouble, Soothing Care designed for acne-prone skin and easily-irritated skin. </a:t>
            </a:r>
            <a:endParaRPr lang="ko-KR" altLang="en-US" sz="105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925" y="5279454"/>
            <a:ext cx="705843" cy="2600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Mild</a:t>
            </a:r>
            <a:endParaRPr lang="ko-KR" altLang="en-US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39630" y="5279454"/>
            <a:ext cx="16733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Redness-soothing</a:t>
            </a:r>
            <a:endParaRPr lang="ko-KR" altLang="en-US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08276" y="5262462"/>
            <a:ext cx="16733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Troubled Spot Healing &amp; Prevents pigmentation</a:t>
            </a:r>
            <a:endParaRPr lang="ko-KR" altLang="en-US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78946" y="5287949"/>
            <a:ext cx="14182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Oil- Control</a:t>
            </a:r>
            <a:endParaRPr lang="ko-KR" altLang="en-US" sz="1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6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" y="107504"/>
            <a:ext cx="674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Common Ingredients for Anti-Trouble</a:t>
            </a:r>
            <a:endParaRPr lang="ko-KR" altLang="en-US" b="1" dirty="0">
              <a:solidFill>
                <a:srgbClr val="FF99FF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594" y="755576"/>
            <a:ext cx="6192688" cy="288032"/>
          </a:xfrm>
          <a:prstGeom prst="rect">
            <a:avLst/>
          </a:prstGeom>
          <a:solidFill>
            <a:srgbClr val="F8DFD8"/>
          </a:solidFill>
          <a:ln w="19050">
            <a:solidFill>
              <a:srgbClr val="853019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ko-KR" sz="1100" b="1" dirty="0" smtClean="0">
                <a:solidFill>
                  <a:srgbClr val="853019"/>
                </a:solidFill>
                <a:latin typeface="Arial" pitchFamily="34" charset="0"/>
                <a:ea typeface="바탕"/>
                <a:cs typeface="Arial" pitchFamily="34" charset="0"/>
              </a:rPr>
              <a:t>Echinacea </a:t>
            </a:r>
            <a:endParaRPr lang="ko-KR" altLang="en-US" sz="1100" b="1" dirty="0" smtClean="0">
              <a:solidFill>
                <a:srgbClr val="853019"/>
              </a:solidFill>
              <a:effectLst>
                <a:glow rad="1397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65622" y="1115616"/>
            <a:ext cx="62836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Echinacea was used by the Native Americans to heal wounds after the war or hunting. They also boiled its root and drank the boiled water to stop cough. </a:t>
            </a:r>
          </a:p>
          <a:p>
            <a:pPr>
              <a:lnSpc>
                <a:spcPct val="130000"/>
              </a:lnSpc>
            </a:pP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Echinacea is century-proven herb remedy used to increase immune system and to heal the wound faster. </a:t>
            </a:r>
            <a:endParaRPr lang="en-US" altLang="ko-K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39693" y="2339752"/>
            <a:ext cx="3615145" cy="1107996"/>
          </a:xfrm>
          <a:prstGeom prst="rect">
            <a:avLst/>
          </a:prstGeom>
          <a:solidFill>
            <a:srgbClr val="FFFF99">
              <a:alpha val="7098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Benefits of Echinacea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1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Excellent epidermis renewal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1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Anti-stress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1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Trouble care (Anti-inflammatory, Soothing</a:t>
            </a:r>
            <a:r>
              <a:rPr lang="en-US" altLang="ko-KR" sz="11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1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7442" r="6193" b="6135"/>
          <a:stretch/>
        </p:blipFill>
        <p:spPr bwMode="auto">
          <a:xfrm>
            <a:off x="5037738" y="2037620"/>
            <a:ext cx="1618878" cy="1410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8" y="2184266"/>
            <a:ext cx="869600" cy="13155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9702" y="3635896"/>
            <a:ext cx="6192688" cy="288032"/>
          </a:xfrm>
          <a:prstGeom prst="rect">
            <a:avLst/>
          </a:prstGeom>
          <a:solidFill>
            <a:srgbClr val="F8DFD8"/>
          </a:solidFill>
          <a:ln w="19050">
            <a:solidFill>
              <a:srgbClr val="853019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ko-KR"/>
            </a:defPPr>
            <a:lvl1pPr algn="ctr">
              <a:defRPr sz="1100" b="1">
                <a:solidFill>
                  <a:srgbClr val="853019"/>
                </a:solidFill>
                <a:latin typeface="Arial" pitchFamily="34" charset="0"/>
                <a:ea typeface="바탕"/>
                <a:cs typeface="Arial" pitchFamily="34" charset="0"/>
              </a:defRPr>
            </a:lvl1pPr>
          </a:lstStyle>
          <a:p>
            <a:r>
              <a:rPr lang="en-US" altLang="ko-KR" dirty="0"/>
              <a:t>Green Waters </a:t>
            </a:r>
            <a:r>
              <a:rPr lang="en-US" altLang="ko-KR" dirty="0">
                <a:solidFill>
                  <a:schemeClr val="accent3">
                    <a:lumMod val="75000"/>
                  </a:schemeClr>
                </a:solidFill>
              </a:rPr>
              <a:t>(Bamboo sap, Green tea water, Aloe Vera gel) </a:t>
            </a:r>
            <a:endParaRPr lang="ko-KR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6" t="11111" r="34166" b="47568"/>
          <a:stretch/>
        </p:blipFill>
        <p:spPr bwMode="auto">
          <a:xfrm>
            <a:off x="470780" y="4139951"/>
            <a:ext cx="1391162" cy="1004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7" y="5652120"/>
            <a:ext cx="1405348" cy="108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7" y="7185167"/>
            <a:ext cx="1359700" cy="128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8840" y="4139951"/>
            <a:ext cx="4660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Bamboo Sap</a:t>
            </a: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Bamboo is one of the fastest growing plant that can grow up to 1 meter a day. </a:t>
            </a: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Its sap is 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rich in 18 types of essential amino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acids that </a:t>
            </a:r>
            <a:r>
              <a:rPr lang="en-US" altLang="ko-KR" sz="1000" u="sng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strengthens skin’s immune system to promote healing and renewing. </a:t>
            </a:r>
            <a:endParaRPr lang="ko-KR" altLang="en-US" sz="1000" u="sng" dirty="0" smtClean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19185" y="5778873"/>
            <a:ext cx="4660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Green Tea Water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Famous for its powerful antioxidant contents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Rich in Vitamin C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u="sng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Contains EGCG which promotes cellular growth. </a:t>
            </a:r>
            <a:endParaRPr lang="ko-KR" altLang="en-US" sz="1000" u="sng" dirty="0" smtClean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3111" y="7185168"/>
            <a:ext cx="4660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Aloe Vera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Famous for </a:t>
            </a:r>
            <a:r>
              <a:rPr lang="en-US" altLang="ko-KR" sz="1000" u="sng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amazing soothing property.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Ultra skin-friendly: Has same pH as Human skin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96% is made of moisture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u="sng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Contains many wound healing agents that soothes irritating caused by bacteria.  (Great to soothe acne spots)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Helps with skin resilience. 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3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56" y="755576"/>
            <a:ext cx="6192688" cy="288032"/>
          </a:xfrm>
          <a:prstGeom prst="rect">
            <a:avLst/>
          </a:prstGeom>
          <a:solidFill>
            <a:srgbClr val="F8DFD8"/>
          </a:solidFill>
          <a:ln w="19050">
            <a:solidFill>
              <a:srgbClr val="853019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ko-KR"/>
            </a:defPPr>
            <a:lvl1pPr algn="ctr">
              <a:defRPr sz="1100" b="1">
                <a:solidFill>
                  <a:srgbClr val="853019"/>
                </a:solidFill>
                <a:latin typeface="Arial" pitchFamily="34" charset="0"/>
                <a:ea typeface="바탕"/>
                <a:cs typeface="Arial" pitchFamily="34" charset="0"/>
              </a:defRPr>
            </a:lvl1pPr>
          </a:lstStyle>
          <a:p>
            <a:r>
              <a:rPr lang="en-US" altLang="ko-KR" dirty="0"/>
              <a:t>[Common]  Natural Salicylic Acid to remove dead cell build-up in pores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35636" y="1331640"/>
            <a:ext cx="4205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Extracted from Wintergreen, evergreen tree that grows in Canada. </a:t>
            </a:r>
          </a:p>
          <a:p>
            <a:pPr>
              <a:lnSpc>
                <a:spcPct val="120000"/>
              </a:lnSpc>
            </a:pP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Salicylic acid is oil-soluble agent that  softens dead cell and promotes its removal.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Because salicylic acid is oil</a:t>
            </a:r>
            <a:r>
              <a:rPr lang="en-US" altLang="ko-KR" sz="1000" u="sng" dirty="0" smtClean="0">
                <a:latin typeface="Arial" pitchFamily="34" charset="0"/>
                <a:cs typeface="Arial" pitchFamily="34" charset="0"/>
              </a:rPr>
              <a:t>-soluble, it is effective working in the pore where the dead cell is mixed with sebum(lipid)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ea typeface="바탕"/>
                <a:cs typeface="Arial" pitchFamily="34" charset="0"/>
              </a:rPr>
              <a:t>⇒  Softens dead cell build-up in </a:t>
            </a:r>
            <a:r>
              <a:rPr lang="en-US" altLang="ko-KR" sz="1000" dirty="0">
                <a:latin typeface="Arial" pitchFamily="34" charset="0"/>
                <a:ea typeface="바탕"/>
                <a:cs typeface="Arial" pitchFamily="34" charset="0"/>
              </a:rPr>
              <a:t>pores ⇒ </a:t>
            </a:r>
            <a:r>
              <a:rPr lang="en-US" altLang="ko-KR" sz="1000" dirty="0" smtClean="0">
                <a:latin typeface="Arial" pitchFamily="34" charset="0"/>
                <a:ea typeface="바탕"/>
                <a:cs typeface="Arial" pitchFamily="34" charset="0"/>
              </a:rPr>
              <a:t> Promotes elimination of dead cell &amp; sebum mixture ⇒ Prevents breakout and  pore clogging. 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348" y="3059832"/>
            <a:ext cx="6192688" cy="288032"/>
          </a:xfrm>
          <a:prstGeom prst="rect">
            <a:avLst/>
          </a:prstGeom>
          <a:solidFill>
            <a:srgbClr val="F8DFD8"/>
          </a:solidFill>
          <a:ln w="19050">
            <a:solidFill>
              <a:srgbClr val="853019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ko-KR"/>
            </a:defPPr>
            <a:lvl1pPr algn="ctr">
              <a:defRPr sz="1100" b="1">
                <a:solidFill>
                  <a:srgbClr val="853019"/>
                </a:solidFill>
                <a:latin typeface="Arial" pitchFamily="34" charset="0"/>
                <a:ea typeface="바탕"/>
                <a:cs typeface="Arial" pitchFamily="34" charset="0"/>
              </a:defRPr>
            </a:lvl1pPr>
          </a:lstStyle>
          <a:p>
            <a:r>
              <a:rPr lang="en-US" altLang="ko-KR" dirty="0"/>
              <a:t> Glycolic Acid (in Red Solution)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66185" y="3468835"/>
            <a:ext cx="45501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Glycolic Acid is the most active and beneficial of the AHA(Alpha </a:t>
            </a:r>
            <a:r>
              <a:rPr lang="en-US" altLang="ko-KR" sz="1000" dirty="0" err="1" smtClean="0">
                <a:latin typeface="Arial" pitchFamily="34" charset="0"/>
                <a:cs typeface="Arial" pitchFamily="34" charset="0"/>
              </a:rPr>
              <a:t>Hydroxy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Acids) that has the reputation of being one of the safest forms of AHA. It is natural substance found in sugar cane and fruit acids. </a:t>
            </a:r>
          </a:p>
          <a:p>
            <a:pPr>
              <a:lnSpc>
                <a:spcPct val="120000"/>
              </a:lnSpc>
            </a:pP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Glycolic acid  softens dead skin cells, promoting the natural exfoliation of surface skin. It 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is especially beneficial for acne skin, because acne spots are mostly caused by clogged pores. </a:t>
            </a:r>
            <a:endParaRPr lang="ko-KR" altLang="en-US" sz="1000" u="sng" dirty="0" smtClean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08" y="107504"/>
            <a:ext cx="674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Other Ingredients</a:t>
            </a:r>
            <a:endParaRPr lang="ko-KR" altLang="en-US" b="1" dirty="0">
              <a:solidFill>
                <a:srgbClr val="FF99FF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66630" r="77918" b="13994"/>
          <a:stretch/>
        </p:blipFill>
        <p:spPr bwMode="auto">
          <a:xfrm>
            <a:off x="428107" y="1299257"/>
            <a:ext cx="2018485" cy="141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9" y="3434405"/>
            <a:ext cx="1360997" cy="183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47532" y="5724128"/>
            <a:ext cx="6192688" cy="288032"/>
          </a:xfrm>
          <a:prstGeom prst="rect">
            <a:avLst/>
          </a:prstGeom>
          <a:solidFill>
            <a:srgbClr val="F8DFD8"/>
          </a:solidFill>
          <a:ln w="19050">
            <a:solidFill>
              <a:srgbClr val="853019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ko-KR"/>
            </a:defPPr>
            <a:lvl1pPr algn="ctr">
              <a:defRPr sz="1100" b="1">
                <a:solidFill>
                  <a:srgbClr val="853019"/>
                </a:solidFill>
                <a:latin typeface="Arial" pitchFamily="34" charset="0"/>
                <a:ea typeface="바탕"/>
                <a:cs typeface="Arial" pitchFamily="34" charset="0"/>
              </a:defRPr>
            </a:lvl1pPr>
          </a:lstStyle>
          <a:p>
            <a:r>
              <a:rPr lang="en-US" altLang="ko-KR" dirty="0"/>
              <a:t> </a:t>
            </a:r>
            <a:r>
              <a:rPr lang="en-US" altLang="ko-KR" dirty="0" err="1" smtClean="0"/>
              <a:t>Madecassoside</a:t>
            </a:r>
            <a:r>
              <a:rPr lang="en-US" altLang="ko-KR" dirty="0" smtClean="0"/>
              <a:t> (in Dark Solution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90" y="6253813"/>
            <a:ext cx="1704652" cy="125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90" y="7839343"/>
            <a:ext cx="1704652" cy="119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3415" y="6042305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[BEFORE]</a:t>
            </a:r>
            <a:endParaRPr lang="ko-KR" alt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8082" y="7604091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[AFTER-5WEEKS]</a:t>
            </a:r>
            <a:endParaRPr lang="ko-KR" alt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2344074" y="6399082"/>
            <a:ext cx="426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Highly effective wound healing ingredient extracted from </a:t>
            </a:r>
            <a:r>
              <a:rPr lang="en-US" altLang="ko-KR" sz="1000" dirty="0" err="1" smtClean="0">
                <a:latin typeface="Arial" pitchFamily="34" charset="0"/>
                <a:cs typeface="Arial" pitchFamily="34" charset="0"/>
              </a:rPr>
              <a:t>Centella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err="1" smtClean="0">
                <a:latin typeface="Arial" pitchFamily="34" charset="0"/>
                <a:cs typeface="Arial" pitchFamily="34" charset="0"/>
              </a:rPr>
              <a:t>asiatica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Protects the cell from inflammatory  bacteria. 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Promotes cell renewal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Strengthens skin’s natural protective barrier. 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Calming, Soothing, Tone-brightening. </a:t>
            </a:r>
          </a:p>
        </p:txBody>
      </p:sp>
    </p:spTree>
    <p:extLst>
      <p:ext uri="{BB962C8B-B14F-4D97-AF65-F5344CB8AC3E}">
        <p14:creationId xmlns:p14="http://schemas.microsoft.com/office/powerpoint/2010/main" val="171647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50896"/>
              </p:ext>
            </p:extLst>
          </p:nvPr>
        </p:nvGraphicFramePr>
        <p:xfrm>
          <a:off x="176031" y="755576"/>
          <a:ext cx="6493329" cy="8280920"/>
        </p:xfrm>
        <a:graphic>
          <a:graphicData uri="http://schemas.openxmlformats.org/drawingml/2006/table">
            <a:tbl>
              <a:tblPr firstCol="1" bandRow="1">
                <a:tableStyleId>{2A488322-F2BA-4B5B-9748-0D474271808F}</a:tableStyleId>
              </a:tblPr>
              <a:tblGrid>
                <a:gridCol w="948713"/>
                <a:gridCol w="573469"/>
                <a:gridCol w="519538"/>
                <a:gridCol w="4451609"/>
              </a:tblGrid>
              <a:tr h="4288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PRODUCT</a:t>
                      </a:r>
                      <a:endParaRPr lang="ko-KR" altLang="en-US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381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Image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Main function / Selling point</a:t>
                      </a:r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0041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ko-KR" sz="1100" u="sng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Selling</a:t>
                      </a:r>
                      <a:r>
                        <a:rPr lang="en-US" altLang="ko-KR" sz="1100" u="sng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Points</a:t>
                      </a:r>
                      <a:endParaRPr lang="ko-KR" altLang="en-US" sz="1100" u="sng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381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Mild formula designed for acne-prone and easily irritated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oily skin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Echinacea  and Green Waters </a:t>
                      </a:r>
                      <a:r>
                        <a:rPr lang="en-US" altLang="ko-KR" sz="1000" b="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takes care of redness, troubles, bacteria by soothing and excellent anti-inflammatory qualities.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Natural Salicylic acid and tea tree </a:t>
                      </a:r>
                      <a:r>
                        <a:rPr lang="en-US" altLang="ko-KR" sz="1000" b="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controls excess sebum and prevents pore clogging.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1000" b="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Treats already processed breakouts by killing bacteria and enhancing</a:t>
                      </a:r>
                      <a:r>
                        <a:rPr lang="en-US" altLang="ko-KR" sz="1000" b="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natural healing process</a:t>
                      </a:r>
                      <a:endParaRPr lang="en-US" altLang="ko-KR" sz="1000" b="0" u="sng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0800" marT="10800" marB="10800"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F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990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A.C Control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Deep Cleansing Foam </a:t>
                      </a:r>
                      <a:endParaRPr lang="ko-KR" altLang="en-US" sz="1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381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881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A.C Control</a:t>
                      </a:r>
                    </a:p>
                    <a:p>
                      <a:pPr algn="ctr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Toner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381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endParaRPr lang="ko-KR" altLang="en-US" sz="1000" b="1" u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endParaRPr lang="ko-KR" altLang="en-US" sz="1000" b="1" u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505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A.C Control</a:t>
                      </a:r>
                    </a:p>
                    <a:p>
                      <a:pPr algn="ctr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Emulsion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381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latinLnBrk="1">
                        <a:lnSpc>
                          <a:spcPct val="130000"/>
                        </a:lnSpc>
                        <a:buFont typeface="Wingdings" pitchFamily="2" charset="2"/>
                        <a:buNone/>
                      </a:pPr>
                      <a:endParaRPr lang="en-US" altLang="ko-KR" sz="1000" b="0" baseline="0" dirty="0" smtClean="0">
                        <a:solidFill>
                          <a:schemeClr val="dk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3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A.C Control</a:t>
                      </a:r>
                    </a:p>
                    <a:p>
                      <a:pPr algn="ctr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Cream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381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latinLnBrk="1">
                        <a:lnSpc>
                          <a:spcPct val="130000"/>
                        </a:lnSpc>
                        <a:buFont typeface="Wingdings" pitchFamily="2" charset="2"/>
                        <a:buNone/>
                      </a:pPr>
                      <a:endParaRPr lang="en-US" altLang="ko-KR" sz="1000" b="1" u="none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008" y="107504"/>
            <a:ext cx="674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Features of Each Product 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234243" y="2619146"/>
            <a:ext cx="4442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ko-KR" sz="1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Trouble-preventing, deep cleansing foa</a:t>
            </a:r>
            <a:r>
              <a:rPr lang="en-US" altLang="ko-KR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 with salicylic acid and sebum capturing agent. </a:t>
            </a:r>
            <a:endParaRPr lang="ko-KR" altLang="en-US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6678" y="3042989"/>
            <a:ext cx="4429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Gentle-formula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Not overly drying like many cleansing foams designed for troubled skin.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Builds Natural Water Hold Film to increase moisture-retaining ability of the skin.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Makes </a:t>
            </a:r>
            <a:r>
              <a:rPr lang="en-US" altLang="ko-KR" sz="1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abundant foam that makes the deep cleaning more effective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by adsorbing impurities hiding in the pores. 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t="23518" r="87544" b="28518"/>
          <a:stretch/>
        </p:blipFill>
        <p:spPr bwMode="auto">
          <a:xfrm>
            <a:off x="1339716" y="2803815"/>
            <a:ext cx="612220" cy="143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24560" r="77235" b="29765"/>
          <a:stretch/>
        </p:blipFill>
        <p:spPr bwMode="auto">
          <a:xfrm>
            <a:off x="1420015" y="4300663"/>
            <a:ext cx="488463" cy="127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2234242" y="4283968"/>
            <a:ext cx="4442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Non-irritating, </a:t>
            </a:r>
            <a:r>
              <a:rPr lang="en-US" altLang="ko-KR" sz="1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refreshing toner to remove excess se</a:t>
            </a:r>
            <a:r>
              <a:rPr lang="en-US" altLang="ko-KR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bum and soothe skin troubles. </a:t>
            </a:r>
            <a:endParaRPr lang="ko-KR" altLang="en-US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0109" y="4745633"/>
            <a:ext cx="3637892" cy="83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Natural salicylic acid and tea tree controls excess sebum production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Refines skin texture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Soothes and calms.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54" t="21296" r="45208" b="36296"/>
          <a:stretch/>
        </p:blipFill>
        <p:spPr bwMode="auto">
          <a:xfrm>
            <a:off x="2277697" y="4745633"/>
            <a:ext cx="906726" cy="833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24560" r="65409" b="30367"/>
          <a:stretch/>
        </p:blipFill>
        <p:spPr bwMode="auto">
          <a:xfrm>
            <a:off x="1400892" y="6019385"/>
            <a:ext cx="575378" cy="135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2277697" y="5719242"/>
            <a:ext cx="4442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ko-KR" sz="1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Moisture Soothing emulsion </a:t>
            </a:r>
            <a:r>
              <a:rPr lang="en-US" altLang="ko-KR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soothes skin troubles and offers ultra quick absorbing moisture.</a:t>
            </a:r>
            <a:endParaRPr lang="ko-KR" altLang="en-US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9533" r="40781" b="8056"/>
          <a:stretch/>
        </p:blipFill>
        <p:spPr bwMode="auto">
          <a:xfrm>
            <a:off x="5229200" y="6088696"/>
            <a:ext cx="1391678" cy="121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98" t="23611" r="46406" b="27500"/>
          <a:stretch/>
        </p:blipFill>
        <p:spPr bwMode="auto">
          <a:xfrm>
            <a:off x="4061451" y="6504072"/>
            <a:ext cx="1086815" cy="84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7697" y="6180907"/>
            <a:ext cx="201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Light weight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Balances moisture and lipid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Great absorption quality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4" t="51055" r="52781" b="28080"/>
          <a:stretch/>
        </p:blipFill>
        <p:spPr bwMode="auto">
          <a:xfrm>
            <a:off x="1153949" y="7957825"/>
            <a:ext cx="983754" cy="98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2246678" y="7422703"/>
            <a:ext cx="4442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ko-KR" sz="1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Oil-free moisturizing cream </a:t>
            </a:r>
            <a:r>
              <a:rPr lang="en-US" altLang="ko-KR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supply non-sticky, moist-full moisture supply to acne-prone/ easily-irritated skin. </a:t>
            </a:r>
            <a:endParaRPr lang="ko-KR" altLang="en-US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28055" r="52379" b="33333"/>
          <a:stretch/>
        </p:blipFill>
        <p:spPr bwMode="auto">
          <a:xfrm>
            <a:off x="2285967" y="7956376"/>
            <a:ext cx="1079295" cy="984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442692" y="7884368"/>
            <a:ext cx="323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Fresh gel texture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Oil-free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Moist-full moisture supply makes troubled skin to optimum skin condition so that the sebaceous glands wouldn’t need to produce excess sebum. 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6752" y="2619146"/>
            <a:ext cx="868943" cy="276999"/>
          </a:xfrm>
          <a:prstGeom prst="rect">
            <a:avLst/>
          </a:prstGeom>
          <a:solidFill>
            <a:srgbClr val="F8DFD8">
              <a:alpha val="76078"/>
            </a:srgbClr>
          </a:solidFill>
          <a:ln>
            <a:solidFill>
              <a:srgbClr val="853019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853019"/>
                </a:solidFill>
                <a:latin typeface="Arial" pitchFamily="34" charset="0"/>
                <a:cs typeface="Arial" pitchFamily="34" charset="0"/>
              </a:rPr>
              <a:t>STEP 1 </a:t>
            </a:r>
            <a:endParaRPr lang="ko-KR" altLang="en-US" sz="1000" b="1" dirty="0" smtClean="0">
              <a:solidFill>
                <a:srgbClr val="8530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9774" y="4384796"/>
            <a:ext cx="868943" cy="260008"/>
          </a:xfrm>
          <a:prstGeom prst="rect">
            <a:avLst/>
          </a:prstGeom>
          <a:solidFill>
            <a:srgbClr val="F8DFD8">
              <a:alpha val="76078"/>
            </a:srgbClr>
          </a:solidFill>
          <a:ln>
            <a:solidFill>
              <a:srgbClr val="853019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853019"/>
                </a:solidFill>
                <a:latin typeface="Arial" pitchFamily="34" charset="0"/>
                <a:cs typeface="Arial" pitchFamily="34" charset="0"/>
              </a:rPr>
              <a:t>STEP 2 </a:t>
            </a:r>
            <a:endParaRPr lang="ko-KR" altLang="en-US" sz="1000" b="1" dirty="0" smtClean="0">
              <a:solidFill>
                <a:srgbClr val="8530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4110" y="5720289"/>
            <a:ext cx="868943" cy="260008"/>
          </a:xfrm>
          <a:prstGeom prst="rect">
            <a:avLst/>
          </a:prstGeom>
          <a:solidFill>
            <a:srgbClr val="F8DFD8">
              <a:alpha val="76078"/>
            </a:srgbClr>
          </a:solidFill>
          <a:ln>
            <a:solidFill>
              <a:srgbClr val="853019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853019"/>
                </a:solidFill>
                <a:latin typeface="Arial" pitchFamily="34" charset="0"/>
                <a:cs typeface="Arial" pitchFamily="34" charset="0"/>
              </a:rPr>
              <a:t>STEP 2 </a:t>
            </a:r>
            <a:endParaRPr lang="ko-KR" altLang="en-US" sz="1000" b="1" dirty="0" smtClean="0">
              <a:solidFill>
                <a:srgbClr val="8530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96711" y="7562219"/>
            <a:ext cx="868943" cy="260008"/>
          </a:xfrm>
          <a:prstGeom prst="rect">
            <a:avLst/>
          </a:prstGeom>
          <a:solidFill>
            <a:srgbClr val="F8DFD8">
              <a:alpha val="76078"/>
            </a:srgbClr>
          </a:solidFill>
          <a:ln>
            <a:solidFill>
              <a:srgbClr val="853019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853019"/>
                </a:solidFill>
                <a:latin typeface="Arial" pitchFamily="34" charset="0"/>
                <a:cs typeface="Arial" pitchFamily="34" charset="0"/>
              </a:rPr>
              <a:t>STEP 2 </a:t>
            </a:r>
            <a:endParaRPr lang="ko-KR" altLang="en-US" sz="1000" b="1" dirty="0" smtClean="0">
              <a:solidFill>
                <a:srgbClr val="85301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6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264704"/>
              </p:ext>
            </p:extLst>
          </p:nvPr>
        </p:nvGraphicFramePr>
        <p:xfrm>
          <a:off x="176031" y="755576"/>
          <a:ext cx="6493329" cy="6624736"/>
        </p:xfrm>
        <a:graphic>
          <a:graphicData uri="http://schemas.openxmlformats.org/drawingml/2006/table">
            <a:tbl>
              <a:tblPr firstCol="1" bandRow="1">
                <a:tableStyleId>{2A488322-F2BA-4B5B-9748-0D474271808F}</a:tableStyleId>
              </a:tblPr>
              <a:tblGrid>
                <a:gridCol w="948713"/>
                <a:gridCol w="573469"/>
                <a:gridCol w="519538"/>
                <a:gridCol w="4451609"/>
              </a:tblGrid>
              <a:tr h="4288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PRODUCT</a:t>
                      </a:r>
                      <a:endParaRPr lang="ko-KR" altLang="en-US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381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Image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Main function / Selling point</a:t>
                      </a:r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0041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ko-KR" sz="1100" u="sng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Selling</a:t>
                      </a:r>
                      <a:r>
                        <a:rPr lang="en-US" altLang="ko-KR" sz="1100" u="sng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Points</a:t>
                      </a:r>
                      <a:endParaRPr lang="ko-KR" altLang="en-US" sz="1100" u="sng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381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Mild formula designed for acne-prone and easily irritated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oily skin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Echinacea  and Green Waters </a:t>
                      </a:r>
                      <a:r>
                        <a:rPr lang="en-US" altLang="ko-KR" sz="1000" b="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takes care of redness, troubles, bacteria by soothing and excellent anti-inflammatory qualities.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Natural Salicylic acid and tea tree </a:t>
                      </a:r>
                      <a:r>
                        <a:rPr lang="en-US" altLang="ko-KR" sz="1000" b="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controls excess sebum and prevents pore clogging.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1000" b="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Treats already processed breakouts by killing bacteria and enhancing</a:t>
                      </a:r>
                      <a:r>
                        <a:rPr lang="en-US" altLang="ko-KR" sz="1000" b="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natural healing process</a:t>
                      </a:r>
                      <a:endParaRPr lang="en-US" altLang="ko-KR" sz="1000" b="0" u="sng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0800" marT="10800" marB="10800" anchor="ctr"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F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031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A.C Control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Red Solution</a:t>
                      </a:r>
                      <a:endParaRPr lang="ko-KR" altLang="en-US" sz="1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381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22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A.C Control</a:t>
                      </a:r>
                    </a:p>
                    <a:p>
                      <a:pPr algn="ctr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Dark Solution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381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endParaRPr lang="ko-KR" altLang="en-US" sz="1000" b="1" u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endParaRPr lang="ko-KR" altLang="en-US" sz="1000" b="1" u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008" y="107504"/>
            <a:ext cx="674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Features of Each Product 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76872" y="2699792"/>
            <a:ext cx="4442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Intense Spot Care to soothe and prevents breakout from getting more red and inflamed by bacteria invasion. </a:t>
            </a:r>
            <a:r>
              <a:rPr lang="en-US" altLang="ko-KR" sz="1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[Angry Breakout Soother] </a:t>
            </a:r>
            <a:endParaRPr lang="ko-KR" altLang="en-US" sz="10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7" t="39727" r="38166" b="29717"/>
          <a:stretch/>
        </p:blipFill>
        <p:spPr bwMode="auto">
          <a:xfrm>
            <a:off x="1300294" y="2915666"/>
            <a:ext cx="701215" cy="180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91" t="46185" r="61284" b="30563"/>
          <a:stretch/>
        </p:blipFill>
        <p:spPr bwMode="auto">
          <a:xfrm>
            <a:off x="2294731" y="3352015"/>
            <a:ext cx="1368152" cy="1089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98041" y="3131840"/>
            <a:ext cx="289380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No need to use finger.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Easy-to-carry size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Powerful soothing effect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Excellent anti-bacterial property.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Glycolic Acid  helps with natural exfoliation of debris accumulated in the pore, which causes breakout. </a:t>
            </a:r>
            <a:endParaRPr lang="ko-KR" altLang="en-US" sz="1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0" t="29717" r="44418" b="29717"/>
          <a:stretch/>
        </p:blipFill>
        <p:spPr bwMode="auto">
          <a:xfrm>
            <a:off x="1300293" y="5124007"/>
            <a:ext cx="667740" cy="189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99692" y="2690471"/>
            <a:ext cx="868943" cy="260008"/>
          </a:xfrm>
          <a:prstGeom prst="rect">
            <a:avLst/>
          </a:prstGeom>
          <a:solidFill>
            <a:srgbClr val="F8DFD8">
              <a:alpha val="78039"/>
            </a:srgbClr>
          </a:solidFill>
          <a:ln>
            <a:solidFill>
              <a:srgbClr val="853019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853019"/>
                </a:solidFill>
                <a:latin typeface="Arial" pitchFamily="34" charset="0"/>
                <a:cs typeface="Arial" pitchFamily="34" charset="0"/>
              </a:rPr>
              <a:t>STEP 3 </a:t>
            </a:r>
            <a:endParaRPr lang="ko-KR" altLang="en-US" sz="1000" b="1" dirty="0" smtClean="0">
              <a:solidFill>
                <a:srgbClr val="8530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6070" y="4888115"/>
            <a:ext cx="868943" cy="260008"/>
          </a:xfrm>
          <a:prstGeom prst="rect">
            <a:avLst/>
          </a:prstGeom>
          <a:solidFill>
            <a:srgbClr val="F8DFD8">
              <a:alpha val="78039"/>
            </a:srgbClr>
          </a:solidFill>
          <a:ln>
            <a:solidFill>
              <a:srgbClr val="853019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853019"/>
                </a:solidFill>
                <a:latin typeface="Arial" pitchFamily="34" charset="0"/>
                <a:cs typeface="Arial" pitchFamily="34" charset="0"/>
              </a:rPr>
              <a:t>STEP 3 </a:t>
            </a:r>
            <a:endParaRPr lang="ko-KR" altLang="en-US" sz="1000" b="1" dirty="0" smtClean="0">
              <a:solidFill>
                <a:srgbClr val="85301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32856" r="49365" b="51268"/>
          <a:stretch/>
        </p:blipFill>
        <p:spPr bwMode="auto">
          <a:xfrm>
            <a:off x="3291068" y="6517694"/>
            <a:ext cx="929411" cy="72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1" t="36297" r="55258" b="36296"/>
          <a:stretch/>
        </p:blipFill>
        <p:spPr bwMode="auto">
          <a:xfrm>
            <a:off x="2284094" y="6557508"/>
            <a:ext cx="999752" cy="688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2241567" y="4860032"/>
            <a:ext cx="4442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Intense Spot Care prevent post-breakout pigmentation and promotes skin renewing process.  </a:t>
            </a:r>
            <a:r>
              <a:rPr lang="en-US" altLang="ko-KR" sz="1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[Perfect After-care Product]</a:t>
            </a:r>
            <a:endParaRPr lang="ko-KR" altLang="en-US" sz="10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48411" r="68459" b="31289"/>
          <a:stretch/>
        </p:blipFill>
        <p:spPr bwMode="auto">
          <a:xfrm>
            <a:off x="4430107" y="6372200"/>
            <a:ext cx="1938451" cy="81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83108" y="5292080"/>
            <a:ext cx="4400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Moist gel type that spreads so easily.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Builds skin renewal promoting coat that works like hydrocolloid Band-Aid.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Contains </a:t>
            </a:r>
            <a:r>
              <a:rPr lang="en-US" altLang="ko-KR" sz="1000" dirty="0" err="1" smtClean="0"/>
              <a:t>Madecassoside</a:t>
            </a:r>
            <a:r>
              <a:rPr lang="en-US" altLang="ko-KR" sz="1000" dirty="0" smtClean="0"/>
              <a:t>, the h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ighly 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effective wound healing ingredient extracted from </a:t>
            </a:r>
            <a:r>
              <a:rPr lang="en-US" altLang="ko-KR" sz="1000" dirty="0" err="1">
                <a:latin typeface="Arial" pitchFamily="34" charset="0"/>
                <a:cs typeface="Arial" pitchFamily="34" charset="0"/>
              </a:rPr>
              <a:t>Centella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err="1">
                <a:latin typeface="Arial" pitchFamily="34" charset="0"/>
                <a:cs typeface="Arial" pitchFamily="34" charset="0"/>
              </a:rPr>
              <a:t>asiatica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It not only soothes troubles but also prevent potential  pigmentation. </a:t>
            </a:r>
            <a:endParaRPr lang="en-US" altLang="ko-KR" sz="1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4060" y="7471945"/>
            <a:ext cx="4608512" cy="268407"/>
          </a:xfrm>
          <a:prstGeom prst="rect">
            <a:avLst/>
          </a:prstGeom>
          <a:noFill/>
          <a:ln w="19050">
            <a:solidFill>
              <a:srgbClr val="9B381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Using Steps </a:t>
            </a:r>
            <a:endParaRPr lang="ko-KR" altLang="en-US" sz="105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t="23518" r="87544" b="28518"/>
          <a:stretch/>
        </p:blipFill>
        <p:spPr bwMode="auto">
          <a:xfrm>
            <a:off x="526793" y="7812360"/>
            <a:ext cx="418081" cy="98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24560" r="77235" b="29765"/>
          <a:stretch/>
        </p:blipFill>
        <p:spPr bwMode="auto">
          <a:xfrm>
            <a:off x="1393244" y="7839179"/>
            <a:ext cx="372167" cy="97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24560" r="65409" b="30367"/>
          <a:stretch/>
        </p:blipFill>
        <p:spPr bwMode="auto">
          <a:xfrm>
            <a:off x="2113575" y="7825768"/>
            <a:ext cx="425735" cy="100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4" t="51055" r="52781" b="28080"/>
          <a:stretch/>
        </p:blipFill>
        <p:spPr bwMode="auto">
          <a:xfrm>
            <a:off x="2956078" y="8075567"/>
            <a:ext cx="669980" cy="66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오른쪽 화살표 20"/>
          <p:cNvSpPr/>
          <p:nvPr/>
        </p:nvSpPr>
        <p:spPr>
          <a:xfrm>
            <a:off x="1124744" y="8104489"/>
            <a:ext cx="209316" cy="355943"/>
          </a:xfrm>
          <a:prstGeom prst="rightArrow">
            <a:avLst/>
          </a:prstGeom>
          <a:solidFill>
            <a:srgbClr val="9B381D"/>
          </a:solidFill>
        </p:spPr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1875697" y="8148402"/>
            <a:ext cx="209316" cy="355943"/>
          </a:xfrm>
          <a:prstGeom prst="rightArrow">
            <a:avLst/>
          </a:prstGeom>
          <a:solidFill>
            <a:srgbClr val="9B381D"/>
          </a:solidFill>
        </p:spPr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2679312" y="8148402"/>
            <a:ext cx="209316" cy="355943"/>
          </a:xfrm>
          <a:prstGeom prst="rightArrow">
            <a:avLst/>
          </a:prstGeom>
          <a:solidFill>
            <a:srgbClr val="9B381D"/>
          </a:solidFill>
        </p:spPr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오른쪽 화살표 23"/>
          <p:cNvSpPr/>
          <p:nvPr/>
        </p:nvSpPr>
        <p:spPr>
          <a:xfrm rot="1511886">
            <a:off x="3804611" y="8497076"/>
            <a:ext cx="400290" cy="271976"/>
          </a:xfrm>
          <a:prstGeom prst="rightArrow">
            <a:avLst/>
          </a:prstGeom>
          <a:solidFill>
            <a:srgbClr val="9B381D"/>
          </a:solidFill>
        </p:spPr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오른쪽 화살표 24"/>
          <p:cNvSpPr/>
          <p:nvPr/>
        </p:nvSpPr>
        <p:spPr>
          <a:xfrm rot="20419609">
            <a:off x="3809364" y="8078890"/>
            <a:ext cx="400290" cy="271976"/>
          </a:xfrm>
          <a:prstGeom prst="rightArrow">
            <a:avLst/>
          </a:prstGeom>
          <a:solidFill>
            <a:srgbClr val="9B381D"/>
          </a:solidFill>
        </p:spPr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789" y="8683150"/>
            <a:ext cx="792088" cy="44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Deep Cleansing </a:t>
            </a:r>
            <a:endParaRPr lang="ko-KR" altLang="en-US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9692" y="876698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 Toner</a:t>
            </a:r>
            <a:endParaRPr lang="ko-KR" altLang="en-US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1780" y="8813569"/>
            <a:ext cx="792088" cy="26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 Emulsion</a:t>
            </a:r>
            <a:endParaRPr lang="ko-KR" altLang="en-US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24944" y="867645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 Oil-free Cream </a:t>
            </a:r>
            <a:endParaRPr lang="ko-KR" altLang="en-US" sz="1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7" t="39727" r="38166" b="29717"/>
          <a:stretch/>
        </p:blipFill>
        <p:spPr bwMode="auto">
          <a:xfrm>
            <a:off x="4419232" y="7687188"/>
            <a:ext cx="262513" cy="67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0" t="29717" r="44418" b="29717"/>
          <a:stretch/>
        </p:blipFill>
        <p:spPr bwMode="auto">
          <a:xfrm>
            <a:off x="4431086" y="8361835"/>
            <a:ext cx="285976" cy="81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797152" y="7839179"/>
            <a:ext cx="188654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Red Solution </a:t>
            </a:r>
          </a:p>
          <a:p>
            <a:pPr>
              <a:lnSpc>
                <a:spcPct val="120000"/>
              </a:lnSpc>
            </a:pPr>
            <a:r>
              <a:rPr lang="en-US" altLang="ko-KR" sz="900" i="1" dirty="0" smtClean="0">
                <a:latin typeface="Arial" pitchFamily="34" charset="0"/>
                <a:cs typeface="Arial" pitchFamily="34" charset="0"/>
              </a:rPr>
              <a:t>[When there is new breakout, inflamed breakout] </a:t>
            </a:r>
            <a:endParaRPr lang="ko-KR" altLang="en-US" sz="9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17824" y="8480935"/>
            <a:ext cx="204017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Dark Solution </a:t>
            </a:r>
          </a:p>
          <a:p>
            <a:pPr>
              <a:lnSpc>
                <a:spcPct val="120000"/>
              </a:lnSpc>
            </a:pPr>
            <a:r>
              <a:rPr lang="en-US" altLang="ko-KR" sz="900" i="1" dirty="0" smtClean="0">
                <a:latin typeface="Arial" pitchFamily="34" charset="0"/>
                <a:cs typeface="Arial" pitchFamily="34" charset="0"/>
              </a:rPr>
              <a:t>[When  the breakout is calmed but you are worried about the post-mark] </a:t>
            </a:r>
            <a:endParaRPr lang="ko-KR" altLang="en-US" sz="9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31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lnSpc>
            <a:spcPct val="150000"/>
          </a:lnSpc>
          <a:defRPr sz="1000" dirty="0">
            <a:solidFill>
              <a:prstClr val="black"/>
            </a:solidFill>
            <a:latin typeface="Arial" pitchFamily="34" charset="0"/>
            <a:cs typeface="Arial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1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4990</TotalTime>
  <Words>1029</Words>
  <Application>Microsoft Office PowerPoint</Application>
  <PresentationFormat>화면 슬라이드 쇼(4:3)</PresentationFormat>
  <Paragraphs>198</Paragraphs>
  <Slides>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6</vt:i4>
      </vt:variant>
    </vt:vector>
  </HeadingPairs>
  <TitlesOfParts>
    <vt:vector size="8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seoha</dc:creator>
  <cp:lastModifiedBy>seoha</cp:lastModifiedBy>
  <cp:revision>59</cp:revision>
  <dcterms:created xsi:type="dcterms:W3CDTF">2014-04-04T22:40:41Z</dcterms:created>
  <dcterms:modified xsi:type="dcterms:W3CDTF">2014-08-14T22:24:16Z</dcterms:modified>
</cp:coreProperties>
</file>